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0"/>
  </p:notesMasterIdLst>
  <p:handoutMasterIdLst>
    <p:handoutMasterId r:id="rId11"/>
  </p:handoutMasterIdLst>
  <p:sldIdLst>
    <p:sldId id="290" r:id="rId2"/>
    <p:sldId id="387" r:id="rId3"/>
    <p:sldId id="391" r:id="rId4"/>
    <p:sldId id="388" r:id="rId5"/>
    <p:sldId id="392" r:id="rId6"/>
    <p:sldId id="389" r:id="rId7"/>
    <p:sldId id="393" r:id="rId8"/>
    <p:sldId id="394" r:id="rId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E76C610-11FF-489D-A453-0AF4ACDACFC0}">
          <p14:sldIdLst>
            <p14:sldId id="290"/>
            <p14:sldId id="387"/>
            <p14:sldId id="391"/>
            <p14:sldId id="388"/>
            <p14:sldId id="392"/>
            <p14:sldId id="389"/>
            <p14:sldId id="393"/>
            <p14:sldId id="394"/>
          </p14:sldIdLst>
        </p14:section>
        <p14:section name="Untitled Section" id="{F532BDB8-19E9-4347-98F9-CC2E5B759CC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A24A"/>
    <a:srgbClr val="9AC0A9"/>
    <a:srgbClr val="67A17F"/>
    <a:srgbClr val="F68121"/>
    <a:srgbClr val="F58121"/>
    <a:srgbClr val="07A149"/>
    <a:srgbClr val="0BA149"/>
    <a:srgbClr val="F68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62" autoAdjust="0"/>
    <p:restoredTop sz="97185" autoAdjust="0"/>
  </p:normalViewPr>
  <p:slideViewPr>
    <p:cSldViewPr snapToGrid="0">
      <p:cViewPr varScale="1">
        <p:scale>
          <a:sx n="84" d="100"/>
          <a:sy n="84" d="100"/>
        </p:scale>
        <p:origin x="16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03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2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57440-AB7E-4F28-AEE1-C92280206591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Private &amp; Confidential, Not For Circulation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16733-CF6F-4BA1-BE70-966E3048E9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9023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7B356-C47D-4A3A-B79D-340F77BE1F98}" type="datetimeFigureOut">
              <a:rPr lang="en-IN" smtClean="0"/>
              <a:pPr/>
              <a:t>25-02-2021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Private &amp; Confidential, Not For Circulation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6EC2C-2300-48C4-ADEF-ED301904D33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0645466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6EC2C-2300-48C4-ADEF-ED301904D339}" type="slidenum">
              <a:rPr lang="en-IN" smtClean="0"/>
              <a:pPr/>
              <a:t>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5255B2-662B-434C-B619-963A639B96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Private &amp; Confidential, Not For Circulation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243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16" y="1263317"/>
            <a:ext cx="8160398" cy="4459752"/>
          </a:xfrm>
          <a:prstGeom prst="rect">
            <a:avLst/>
          </a:prstGeom>
        </p:spPr>
        <p:txBody>
          <a:bodyPr anchor="t"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4526BF57-5DB5-422E-BE92-1F171279E74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88516" y="0"/>
            <a:ext cx="8160398" cy="1263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sz="3000" b="1" dirty="0">
              <a:latin typeface="+mn-lt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676" y="6378659"/>
            <a:ext cx="30861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IN" dirty="0"/>
              <a:t>Private &amp; Confidential, Not For Circulation</a:t>
            </a:r>
          </a:p>
        </p:txBody>
      </p:sp>
    </p:spTree>
    <p:extLst>
      <p:ext uri="{BB962C8B-B14F-4D97-AF65-F5344CB8AC3E}">
        <p14:creationId xmlns:p14="http://schemas.microsoft.com/office/powerpoint/2010/main" val="220517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4526BF57-5DB5-422E-BE92-1F171279E74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676" y="6378659"/>
            <a:ext cx="30861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IN" dirty="0"/>
              <a:t>Private &amp; Confidential, Not For Circulation</a:t>
            </a:r>
          </a:p>
        </p:txBody>
      </p:sp>
    </p:spTree>
    <p:extLst>
      <p:ext uri="{BB962C8B-B14F-4D97-AF65-F5344CB8AC3E}">
        <p14:creationId xmlns:p14="http://schemas.microsoft.com/office/powerpoint/2010/main" val="174872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4526BF57-5DB5-422E-BE92-1F171279E74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676" y="6378659"/>
            <a:ext cx="30861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IN" dirty="0"/>
              <a:t>Private &amp; Confidential, Not For Circulation</a:t>
            </a:r>
          </a:p>
        </p:txBody>
      </p:sp>
    </p:spTree>
    <p:extLst>
      <p:ext uri="{BB962C8B-B14F-4D97-AF65-F5344CB8AC3E}">
        <p14:creationId xmlns:p14="http://schemas.microsoft.com/office/powerpoint/2010/main" val="30571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4526BF57-5DB5-422E-BE92-1F171279E74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676" y="6378659"/>
            <a:ext cx="30861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IN" dirty="0"/>
              <a:t>Private &amp; Confidential, Not For Circulation</a:t>
            </a:r>
          </a:p>
        </p:txBody>
      </p:sp>
    </p:spTree>
    <p:extLst>
      <p:ext uri="{BB962C8B-B14F-4D97-AF65-F5344CB8AC3E}">
        <p14:creationId xmlns:p14="http://schemas.microsoft.com/office/powerpoint/2010/main" val="390217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4526BF57-5DB5-422E-BE92-1F171279E74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676" y="6378659"/>
            <a:ext cx="30861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IN" dirty="0"/>
              <a:t>Private &amp; Confidential, Not For Circulation</a:t>
            </a:r>
          </a:p>
        </p:txBody>
      </p:sp>
    </p:spTree>
    <p:extLst>
      <p:ext uri="{BB962C8B-B14F-4D97-AF65-F5344CB8AC3E}">
        <p14:creationId xmlns:p14="http://schemas.microsoft.com/office/powerpoint/2010/main" val="400647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4526BF57-5DB5-422E-BE92-1F171279E74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018676" y="6378659"/>
            <a:ext cx="30861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IN" dirty="0"/>
              <a:t>Private &amp; Confidential, Not For Circulation</a:t>
            </a:r>
          </a:p>
        </p:txBody>
      </p:sp>
    </p:spTree>
    <p:extLst>
      <p:ext uri="{BB962C8B-B14F-4D97-AF65-F5344CB8AC3E}">
        <p14:creationId xmlns:p14="http://schemas.microsoft.com/office/powerpoint/2010/main" val="236449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4526BF57-5DB5-422E-BE92-1F171279E74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676" y="6378659"/>
            <a:ext cx="30861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IN" dirty="0"/>
              <a:t>Private &amp; Confidential, Not For Circulation</a:t>
            </a:r>
          </a:p>
        </p:txBody>
      </p:sp>
    </p:spTree>
    <p:extLst>
      <p:ext uri="{BB962C8B-B14F-4D97-AF65-F5344CB8AC3E}">
        <p14:creationId xmlns:p14="http://schemas.microsoft.com/office/powerpoint/2010/main" val="213304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4526BF57-5DB5-422E-BE92-1F171279E74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676" y="6378659"/>
            <a:ext cx="30861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IN" dirty="0"/>
              <a:t>Private &amp; Confidential, Not For Circulation</a:t>
            </a:r>
          </a:p>
        </p:txBody>
      </p:sp>
    </p:spTree>
    <p:extLst>
      <p:ext uri="{BB962C8B-B14F-4D97-AF65-F5344CB8AC3E}">
        <p14:creationId xmlns:p14="http://schemas.microsoft.com/office/powerpoint/2010/main" val="115430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4526BF57-5DB5-422E-BE92-1F171279E74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676" y="6378659"/>
            <a:ext cx="30861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IN" dirty="0"/>
              <a:t>Private &amp; Confidential, Not For Circulation</a:t>
            </a:r>
          </a:p>
        </p:txBody>
      </p:sp>
    </p:spTree>
    <p:extLst>
      <p:ext uri="{BB962C8B-B14F-4D97-AF65-F5344CB8AC3E}">
        <p14:creationId xmlns:p14="http://schemas.microsoft.com/office/powerpoint/2010/main" val="128932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4526BF57-5DB5-422E-BE92-1F171279E74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676" y="6378659"/>
            <a:ext cx="30861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IN" dirty="0"/>
              <a:t>Private &amp; Confidential, Not For Circulation</a:t>
            </a:r>
          </a:p>
        </p:txBody>
      </p:sp>
    </p:spTree>
    <p:extLst>
      <p:ext uri="{BB962C8B-B14F-4D97-AF65-F5344CB8AC3E}">
        <p14:creationId xmlns:p14="http://schemas.microsoft.com/office/powerpoint/2010/main" val="3421642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4526BF57-5DB5-422E-BE92-1F171279E74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676" y="6378659"/>
            <a:ext cx="30861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IN" dirty="0"/>
              <a:t>Private &amp; Confidential, Not For Circulation</a:t>
            </a:r>
          </a:p>
        </p:txBody>
      </p:sp>
    </p:spTree>
    <p:extLst>
      <p:ext uri="{BB962C8B-B14F-4D97-AF65-F5344CB8AC3E}">
        <p14:creationId xmlns:p14="http://schemas.microsoft.com/office/powerpoint/2010/main" val="362049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10000" t="-5000" r="10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91199" y="5997374"/>
            <a:ext cx="450137" cy="461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4526BF57-5DB5-422E-BE92-1F171279E745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897" y="387845"/>
            <a:ext cx="772739" cy="772739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676" y="6378659"/>
            <a:ext cx="30861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IN" dirty="0"/>
              <a:t>Private &amp; Confidential, Not For Circulation</a:t>
            </a:r>
          </a:p>
        </p:txBody>
      </p:sp>
    </p:spTree>
    <p:extLst>
      <p:ext uri="{BB962C8B-B14F-4D97-AF65-F5344CB8AC3E}">
        <p14:creationId xmlns:p14="http://schemas.microsoft.com/office/powerpoint/2010/main" val="311663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8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" t="1" r="5735" b="175"/>
          <a:stretch/>
        </p:blipFill>
        <p:spPr>
          <a:xfrm>
            <a:off x="0" y="0"/>
            <a:ext cx="9192127" cy="6845968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475989" y="1866378"/>
            <a:ext cx="3206663" cy="455848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1" y="2430049"/>
            <a:ext cx="2826221" cy="12275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3481" y="4174468"/>
            <a:ext cx="282622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PORTFOLIO MANAGEMENT SERVICES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F1408E70-8EDE-49BF-9D04-258D41CF9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N"/>
              <a:t>Private &amp; Confidential, Not For Circulation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2246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88514" y="677333"/>
            <a:ext cx="8160399" cy="5497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4400" b="1" dirty="0" smtClean="0">
                <a:solidFill>
                  <a:srgbClr val="07A149"/>
                </a:solidFill>
                <a:latin typeface="Trebuchet MS" panose="020B0603020202020204" pitchFamily="34" charset="0"/>
              </a:rPr>
              <a:t>MACRO TREND AT A GLANCE</a:t>
            </a:r>
            <a:endParaRPr lang="en-IN" sz="4400" b="1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676" y="6378659"/>
            <a:ext cx="30861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IN" dirty="0"/>
              <a:t>Private &amp; Confidential, Not For Circulation</a:t>
            </a:r>
          </a:p>
        </p:txBody>
      </p:sp>
    </p:spTree>
    <p:extLst>
      <p:ext uri="{BB962C8B-B14F-4D97-AF65-F5344CB8AC3E}">
        <p14:creationId xmlns:p14="http://schemas.microsoft.com/office/powerpoint/2010/main" val="69623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88514" y="0"/>
            <a:ext cx="8226507" cy="698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400" b="1" dirty="0" smtClean="0">
                <a:solidFill>
                  <a:srgbClr val="07A149"/>
                </a:solidFill>
                <a:latin typeface="Trebuchet MS" panose="020B0603020202020204" pitchFamily="34" charset="0"/>
              </a:rPr>
              <a:t>2008-2019 (Past Decade)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676" y="6378659"/>
            <a:ext cx="30861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IN" dirty="0"/>
              <a:t>Private &amp; Confidential, Not For Circulation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8514" y="698907"/>
            <a:ext cx="8226507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GB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GFC </a:t>
            </a:r>
            <a:r>
              <a:rPr lang="en-GB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Crisis</a:t>
            </a:r>
          </a:p>
          <a:p>
            <a:endParaRPr lang="en-GB" sz="15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GB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US Fed + ECB in action with </a:t>
            </a:r>
            <a:r>
              <a:rPr lang="en-GB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QEs</a:t>
            </a:r>
          </a:p>
          <a:p>
            <a:pPr marL="342900" indent="-342900">
              <a:buBlip>
                <a:blip r:embed="rId2"/>
              </a:buBlip>
            </a:pPr>
            <a:endParaRPr lang="en-GB" sz="15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GB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ECB has continued its bond buying programme till date. </a:t>
            </a:r>
          </a:p>
          <a:p>
            <a:pPr marL="342900" indent="-342900">
              <a:buBlip>
                <a:blip r:embed="rId2"/>
              </a:buBlip>
            </a:pPr>
            <a:endParaRPr lang="en-GB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GB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Interest Rate trend/ rising Bond Prices</a:t>
            </a:r>
            <a:endParaRPr lang="en-GB" sz="15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0% </a:t>
            </a:r>
            <a:r>
              <a:rPr lang="en-GB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Japan for past  decades</a:t>
            </a:r>
            <a:endParaRPr lang="en-GB" sz="15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Negative </a:t>
            </a:r>
            <a:r>
              <a:rPr lang="en-GB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rate in Europe since 2014</a:t>
            </a:r>
            <a:endParaRPr lang="en-GB" sz="15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USA 10 year reached ~1.5</a:t>
            </a:r>
            <a:r>
              <a:rPr lang="en-GB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% </a:t>
            </a:r>
            <a:r>
              <a:rPr lang="en-GB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by 2019</a:t>
            </a:r>
            <a:endParaRPr lang="en-GB" sz="15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ROW rates lowered to </a:t>
            </a:r>
            <a:r>
              <a:rPr lang="en-GB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2-6% </a:t>
            </a:r>
            <a:r>
              <a:rPr lang="en-GB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band (mainly in Asia)</a:t>
            </a:r>
            <a:endParaRPr lang="en-GB" sz="15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>
              <a:buBlip>
                <a:blip r:embed="rId2"/>
              </a:buBlip>
            </a:pPr>
            <a:endParaRPr lang="en-GB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GB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Very low level of capacity creation across globe, barring China</a:t>
            </a:r>
            <a:endParaRPr lang="en-GB" sz="15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>
              <a:buBlip>
                <a:blip r:embed="rId2"/>
              </a:buBlip>
            </a:pPr>
            <a:endParaRPr lang="en-GB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GB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Deflation </a:t>
            </a:r>
            <a:r>
              <a:rPr lang="en-GB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in Commodity Prices</a:t>
            </a:r>
          </a:p>
          <a:p>
            <a:pPr marL="342900" indent="-342900">
              <a:buBlip>
                <a:blip r:embed="rId2"/>
              </a:buBlip>
            </a:pPr>
            <a:endParaRPr lang="en-GB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GB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Bankruptcy and consolidation in many sectors</a:t>
            </a:r>
            <a:endParaRPr lang="en-GB" sz="15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>
              <a:buBlip>
                <a:blip r:embed="rId2"/>
              </a:buBlip>
            </a:pPr>
            <a:endParaRPr lang="en-GB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GB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Almost </a:t>
            </a:r>
            <a:r>
              <a:rPr lang="en-GB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3 Trillion Dollars of </a:t>
            </a:r>
            <a:r>
              <a:rPr lang="en-GB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retail savings </a:t>
            </a:r>
            <a:r>
              <a:rPr lang="en-GB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moved from Equity to Bond </a:t>
            </a:r>
            <a:r>
              <a:rPr lang="en-GB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markets in USA over decade</a:t>
            </a:r>
          </a:p>
          <a:p>
            <a:pPr marL="342900" indent="-342900">
              <a:buBlip>
                <a:blip r:embed="rId2"/>
              </a:buBlip>
            </a:pPr>
            <a:endParaRPr lang="en-GB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GB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Large institutional participation in Equity markets across globe through MFs/ ETFs</a:t>
            </a:r>
          </a:p>
          <a:p>
            <a:pPr marL="342900" indent="-342900">
              <a:buBlip>
                <a:blip r:embed="rId2"/>
              </a:buBlip>
            </a:pPr>
            <a:endParaRPr lang="en-GB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GB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Huge appreciation in valuation of growth stocks and under/ declining valuation of value/ asset based businesses.</a:t>
            </a:r>
            <a:endParaRPr lang="en-GB" sz="15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7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676" y="6378659"/>
            <a:ext cx="30861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IN" dirty="0"/>
              <a:t>Private &amp; Confidential, Not For Circulation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8513" y="701329"/>
            <a:ext cx="822650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Blip>
                <a:blip r:embed="rId2"/>
              </a:buBlip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defRPr>
            </a:lvl1pPr>
            <a:lvl3pPr marL="800100" lvl="2" indent="-342900"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defRPr>
            </a:lvl3pPr>
          </a:lstStyle>
          <a:p>
            <a:r>
              <a:rPr lang="en-GB" sz="1600" dirty="0" smtClean="0"/>
              <a:t>Unprecedented </a:t>
            </a:r>
            <a:r>
              <a:rPr lang="en-GB" sz="1600" dirty="0"/>
              <a:t>COVID-19 </a:t>
            </a:r>
            <a:r>
              <a:rPr lang="en-GB" sz="1600" dirty="0" smtClean="0"/>
              <a:t>Crisis and still continuing – albeit volatile spread</a:t>
            </a:r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1600" dirty="0" smtClean="0"/>
              <a:t>Lock down across globe (first time) beginning March 2020 following China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 smtClean="0"/>
              <a:t>Unemployment across globe, with USA touching ~20%</a:t>
            </a:r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1600" dirty="0" smtClean="0"/>
              <a:t>USA Fed swing into action with massive bonds buying programme (Corporate + Government)</a:t>
            </a:r>
          </a:p>
          <a:p>
            <a:endParaRPr lang="en-GB" sz="1600" dirty="0" smtClean="0"/>
          </a:p>
          <a:p>
            <a:r>
              <a:rPr lang="en-GB" sz="1600" dirty="0" smtClean="0"/>
              <a:t>US Government’s massive stimulus in terms of direct payment to citizens, to the time of almost US$ 2 Trillion, leading to rise in retail savings</a:t>
            </a:r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1600" dirty="0" smtClean="0"/>
              <a:t>Fed lowering rate to ~0% for long foreseeable future</a:t>
            </a:r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1600" dirty="0" smtClean="0"/>
              <a:t>Europe, Japan and other Governments followed the path to protect their economy</a:t>
            </a:r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1600" dirty="0" smtClean="0"/>
              <a:t>Speedy approval of vaccines and implementation of vaccination across the globe</a:t>
            </a:r>
          </a:p>
          <a:p>
            <a:endParaRPr lang="en-GB" sz="1600" dirty="0" smtClean="0"/>
          </a:p>
          <a:p>
            <a:r>
              <a:rPr lang="en-GB" sz="1600" dirty="0" smtClean="0"/>
              <a:t>Slow and measured opening up of economic activity by all Governments, keeping close eye on COVID-19, mutation, death, etc.</a:t>
            </a:r>
            <a:endParaRPr lang="en-GB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8514" y="0"/>
            <a:ext cx="8226507" cy="698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400" b="1" dirty="0" smtClean="0">
                <a:solidFill>
                  <a:srgbClr val="07A149"/>
                </a:solidFill>
                <a:latin typeface="Trebuchet MS" panose="020B0603020202020204" pitchFamily="34" charset="0"/>
              </a:rPr>
              <a:t>2020 (Current)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52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88514" y="677333"/>
            <a:ext cx="8160399" cy="5497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4400" b="1" dirty="0" smtClean="0">
                <a:solidFill>
                  <a:srgbClr val="07A149"/>
                </a:solidFill>
                <a:latin typeface="Trebuchet MS" panose="020B0603020202020204" pitchFamily="34" charset="0"/>
              </a:rPr>
              <a:t>FAST FORWARD</a:t>
            </a:r>
            <a:endParaRPr lang="en-IN" sz="4400" b="1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676" y="6378659"/>
            <a:ext cx="30861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IN" dirty="0"/>
              <a:t>Private &amp; Confidential, Not For Circulation</a:t>
            </a:r>
          </a:p>
        </p:txBody>
      </p:sp>
    </p:spTree>
    <p:extLst>
      <p:ext uri="{BB962C8B-B14F-4D97-AF65-F5344CB8AC3E}">
        <p14:creationId xmlns:p14="http://schemas.microsoft.com/office/powerpoint/2010/main" val="237417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676" y="6378659"/>
            <a:ext cx="30861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IN" dirty="0"/>
              <a:t>Private &amp; Confidential, Not For Circulation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8514" y="0"/>
            <a:ext cx="8226507" cy="698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400" b="1" dirty="0" smtClean="0">
                <a:solidFill>
                  <a:srgbClr val="07A149"/>
                </a:solidFill>
                <a:latin typeface="Trebuchet MS" panose="020B0603020202020204" pitchFamily="34" charset="0"/>
              </a:rPr>
              <a:t>2021 – 2030: We Expect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8513" y="701329"/>
            <a:ext cx="8226507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Blip>
                <a:blip r:embed="rId2"/>
              </a:buBlip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defRPr>
            </a:lvl1pPr>
            <a:lvl3pPr marL="800100" lvl="2" indent="-342900"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defRPr>
            </a:lvl3pPr>
          </a:lstStyle>
          <a:p>
            <a:r>
              <a:rPr lang="en-GB" sz="1350" dirty="0" smtClean="0"/>
              <a:t>Continuation of Fiscal Stimulus Programme by US Government till economic activity fully normalises and unemployment reached 4-5% as monetary tools used up.</a:t>
            </a:r>
          </a:p>
          <a:p>
            <a:pPr marL="0" indent="0">
              <a:buNone/>
            </a:pPr>
            <a:endParaRPr lang="en-GB" sz="1350" dirty="0" smtClean="0"/>
          </a:p>
          <a:p>
            <a:r>
              <a:rPr lang="en-GB" sz="1350" dirty="0" smtClean="0"/>
              <a:t>US Government to announces infrastructure speed programmes for next 3-4 years</a:t>
            </a:r>
          </a:p>
          <a:p>
            <a:endParaRPr lang="en-GB" sz="1350" dirty="0"/>
          </a:p>
          <a:p>
            <a:r>
              <a:rPr lang="en-GB" sz="1350" dirty="0" smtClean="0"/>
              <a:t>ECD and other Governments too follow the trend and focus on infrastructure spend</a:t>
            </a:r>
          </a:p>
          <a:p>
            <a:endParaRPr lang="en-GB" sz="1350" dirty="0"/>
          </a:p>
          <a:p>
            <a:r>
              <a:rPr lang="en-GB" sz="1350" dirty="0" smtClean="0"/>
              <a:t>US Fed to continue to zero bound Fed rate policy till inflation target is reached (that too long term weighted average)</a:t>
            </a:r>
          </a:p>
          <a:p>
            <a:endParaRPr lang="en-GB" sz="1350" dirty="0"/>
          </a:p>
          <a:p>
            <a:r>
              <a:rPr lang="en-GB" sz="1350" dirty="0" smtClean="0"/>
              <a:t>Fed will continue its Corporate Bonds buying programme if necessary</a:t>
            </a:r>
          </a:p>
          <a:p>
            <a:endParaRPr lang="en-GB" sz="1350" dirty="0"/>
          </a:p>
          <a:p>
            <a:r>
              <a:rPr lang="en-GB" sz="1350" dirty="0" smtClean="0"/>
              <a:t>Globe to reach pre-</a:t>
            </a:r>
            <a:r>
              <a:rPr lang="en-GB" sz="1350" dirty="0" err="1" smtClean="0"/>
              <a:t>covid</a:t>
            </a:r>
            <a:r>
              <a:rPr lang="en-GB" sz="1350" dirty="0" smtClean="0"/>
              <a:t> level of economic activities by early 2022, especially from lag sectors like aviation, hospitality, travel &amp; tourism</a:t>
            </a:r>
          </a:p>
          <a:p>
            <a:endParaRPr lang="en-GB" sz="1350" dirty="0" smtClean="0"/>
          </a:p>
          <a:p>
            <a:r>
              <a:rPr lang="en-GB" sz="1350" dirty="0" smtClean="0"/>
              <a:t>Other activities to normalise around end of </a:t>
            </a:r>
            <a:r>
              <a:rPr lang="en-GB" sz="1350" dirty="0" smtClean="0"/>
              <a:t>H1CY21</a:t>
            </a:r>
          </a:p>
          <a:p>
            <a:endParaRPr lang="en-GB" sz="1350" dirty="0"/>
          </a:p>
          <a:p>
            <a:r>
              <a:rPr lang="en-GB" sz="1350" dirty="0" smtClean="0"/>
              <a:t>Commodity inflation to kick-in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350" dirty="0" smtClean="0">
                <a:latin typeface="Trebuchet MS" panose="020B0603020202020204" pitchFamily="34" charset="0"/>
              </a:rPr>
              <a:t>Starting supply constraints due to Covid-19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350" dirty="0" smtClean="0">
                <a:latin typeface="Trebuchet MS" panose="020B0603020202020204" pitchFamily="34" charset="0"/>
              </a:rPr>
              <a:t>Followed by demand with lag</a:t>
            </a:r>
          </a:p>
          <a:p>
            <a:endParaRPr lang="en-GB" sz="1350" dirty="0"/>
          </a:p>
          <a:p>
            <a:r>
              <a:rPr lang="en-GB" sz="1350" dirty="0" smtClean="0"/>
              <a:t>Slowly rising interest rates hoping real rate will negative, Fed will intervene wherever necessary</a:t>
            </a:r>
          </a:p>
          <a:p>
            <a:endParaRPr lang="en-GB" sz="1350" dirty="0" smtClean="0"/>
          </a:p>
          <a:p>
            <a:r>
              <a:rPr lang="en-GB" sz="1350" dirty="0" smtClean="0"/>
              <a:t>De-globalization to accelerate in manufacturing, need based &amp; social/ national security reasons.</a:t>
            </a:r>
          </a:p>
          <a:p>
            <a:endParaRPr lang="en-GB" sz="1350" dirty="0"/>
          </a:p>
          <a:p>
            <a:r>
              <a:rPr lang="en-GB" sz="1350" dirty="0"/>
              <a:t>Technological disruption to speed up and will impact many sectors keeping inflation under check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267629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676" y="6378659"/>
            <a:ext cx="30861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IN" dirty="0"/>
              <a:t>Private &amp; Confidential, Not For Circulation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8514" y="0"/>
            <a:ext cx="8226507" cy="698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400" b="1" dirty="0" smtClean="0">
                <a:solidFill>
                  <a:srgbClr val="07A149"/>
                </a:solidFill>
                <a:latin typeface="Trebuchet MS" panose="020B0603020202020204" pitchFamily="34" charset="0"/>
              </a:rPr>
              <a:t>Equity Market Outlook</a:t>
            </a:r>
            <a:endParaRPr lang="en-IN" sz="2400" b="1" dirty="0" smtClean="0">
              <a:solidFill>
                <a:srgbClr val="07A149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513" y="701329"/>
            <a:ext cx="80007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Blip>
                <a:blip r:embed="rId2"/>
              </a:buBlip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defRPr>
            </a:lvl1pPr>
            <a:lvl3pPr marL="800100" lvl="2" indent="-342900"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defRPr>
            </a:lvl3pPr>
          </a:lstStyle>
          <a:p>
            <a:r>
              <a:rPr lang="en-GB" sz="1800" dirty="0" smtClean="0"/>
              <a:t>Expect </a:t>
            </a:r>
            <a:r>
              <a:rPr lang="en-GB" sz="1800" dirty="0" err="1" smtClean="0"/>
              <a:t>cyclicals</a:t>
            </a:r>
            <a:r>
              <a:rPr lang="en-GB" sz="1800" dirty="0" smtClean="0"/>
              <a:t> and value stocks to outperform growth and FAANG stocks</a:t>
            </a:r>
          </a:p>
          <a:p>
            <a:endParaRPr lang="en-GB" sz="1800" dirty="0"/>
          </a:p>
          <a:p>
            <a:r>
              <a:rPr lang="en-GB" sz="1800" dirty="0" smtClean="0"/>
              <a:t>$3 Trillion of retail savings will move to stocks in the coming decade, especially from </a:t>
            </a:r>
            <a:r>
              <a:rPr lang="en-GB" sz="1800" dirty="0" err="1" smtClean="0"/>
              <a:t>millennials</a:t>
            </a:r>
            <a:r>
              <a:rPr lang="en-GB" sz="1800" dirty="0" smtClean="0"/>
              <a:t> and that too direct participation</a:t>
            </a:r>
          </a:p>
          <a:p>
            <a:endParaRPr lang="en-GB" sz="1800" dirty="0"/>
          </a:p>
          <a:p>
            <a:r>
              <a:rPr lang="en-GB" sz="1800" dirty="0" smtClean="0"/>
              <a:t>Reducing institutional participation from MFs/ETFs going forward into equity in coming decade</a:t>
            </a:r>
          </a:p>
          <a:p>
            <a:endParaRPr lang="en-GB" sz="1800" dirty="0"/>
          </a:p>
          <a:p>
            <a:r>
              <a:rPr lang="en-GB" sz="1800" dirty="0" smtClean="0"/>
              <a:t>Overall very positive for the market, globally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88396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676" y="6378659"/>
            <a:ext cx="30861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IN" dirty="0"/>
              <a:t>Private &amp; Confidential, Not For Circulation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8514" y="0"/>
            <a:ext cx="8226507" cy="698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400" b="1" dirty="0" smtClean="0">
                <a:solidFill>
                  <a:srgbClr val="07A149"/>
                </a:solidFill>
                <a:latin typeface="Trebuchet MS" panose="020B0603020202020204" pitchFamily="34" charset="0"/>
              </a:rPr>
              <a:t>Macro</a:t>
            </a:r>
            <a:endParaRPr lang="en-IN" sz="2400" b="1" dirty="0" smtClean="0">
              <a:solidFill>
                <a:srgbClr val="07A149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513" y="701329"/>
            <a:ext cx="8226507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Blip>
                <a:blip r:embed="rId2"/>
              </a:buBlip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defRPr>
            </a:lvl1pPr>
            <a:lvl3pPr marL="800100" lvl="2" indent="-342900"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defRPr>
            </a:lvl3pPr>
          </a:lstStyle>
          <a:p>
            <a:r>
              <a:rPr lang="en-GB" dirty="0" smtClean="0"/>
              <a:t>Slow and measured opening up of economic activity from Covid-19</a:t>
            </a:r>
          </a:p>
          <a:p>
            <a:endParaRPr lang="en-GB" dirty="0"/>
          </a:p>
          <a:p>
            <a:r>
              <a:rPr lang="en-GB" dirty="0" smtClean="0"/>
              <a:t>Quick action on vaccine approval and start of vaccination</a:t>
            </a:r>
          </a:p>
          <a:p>
            <a:endParaRPr lang="en-GB" dirty="0"/>
          </a:p>
          <a:p>
            <a:r>
              <a:rPr lang="en-GB" dirty="0" smtClean="0"/>
              <a:t>Consolidation of PSU banks and increasing focus on divestment of Government owned companies</a:t>
            </a:r>
          </a:p>
          <a:p>
            <a:endParaRPr lang="en-GB" dirty="0"/>
          </a:p>
          <a:p>
            <a:r>
              <a:rPr lang="en-GB" dirty="0" smtClean="0"/>
              <a:t>Increasing focus on Make In India – self reliant on various imports dependent products/ components/ etc.</a:t>
            </a:r>
          </a:p>
          <a:p>
            <a:endParaRPr lang="en-GB" dirty="0"/>
          </a:p>
          <a:p>
            <a:r>
              <a:rPr lang="en-GB" dirty="0" smtClean="0"/>
              <a:t>Increasing outsourcing and preference to domestic manufacturing in defence</a:t>
            </a:r>
            <a:r>
              <a:rPr lang="en-GB" dirty="0" smtClean="0"/>
              <a:t>, railways, etc.</a:t>
            </a:r>
          </a:p>
          <a:p>
            <a:endParaRPr lang="en-GB" dirty="0"/>
          </a:p>
          <a:p>
            <a:r>
              <a:rPr lang="en-GB" dirty="0" smtClean="0"/>
              <a:t>PLI Scheme for: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Trebuchet MS" panose="020B0603020202020204" pitchFamily="34" charset="0"/>
              </a:rPr>
              <a:t>Pharmaceutical and speciality chemical ingredients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Trebuchet MS" panose="020B0603020202020204" pitchFamily="34" charset="0"/>
              </a:rPr>
              <a:t>Electronic and domestic consumer goods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Trebuchet MS" panose="020B0603020202020204" pitchFamily="34" charset="0"/>
              </a:rPr>
              <a:t>Telecommunication equipment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Trebuchet MS" panose="020B0603020202020204" pitchFamily="34" charset="0"/>
              </a:rPr>
              <a:t>Textiles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Trebuchet MS" panose="020B0603020202020204" pitchFamily="34" charset="0"/>
              </a:rPr>
              <a:t>Auto ancillaries, Li-Fe batteries, </a:t>
            </a:r>
            <a:r>
              <a:rPr lang="en-GB" sz="1500" dirty="0" err="1" smtClean="0">
                <a:latin typeface="Trebuchet MS" panose="020B0603020202020204" pitchFamily="34" charset="0"/>
              </a:rPr>
              <a:t>etc</a:t>
            </a:r>
            <a:endParaRPr lang="en-GB" sz="1500" dirty="0" smtClean="0">
              <a:latin typeface="Trebuchet MS" panose="020B0603020202020204" pitchFamily="34" charset="0"/>
            </a:endParaRPr>
          </a:p>
          <a:p>
            <a:endParaRPr lang="en-GB" dirty="0"/>
          </a:p>
          <a:p>
            <a:r>
              <a:rPr lang="en-GB" dirty="0" smtClean="0"/>
              <a:t>Increasing fiscal spend programme – infrastructure focus</a:t>
            </a:r>
          </a:p>
          <a:p>
            <a:endParaRPr lang="en-GB" dirty="0"/>
          </a:p>
          <a:p>
            <a:r>
              <a:rPr lang="en-GB" dirty="0" smtClean="0"/>
              <a:t>Developed world to increase outsourcing from India, as China + one strategy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6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7028</TotalTime>
  <Words>692</Words>
  <Application>Microsoft Office PowerPoint</Application>
  <PresentationFormat>On-screen Show (4:3)</PresentationFormat>
  <Paragraphs>108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Pooja Doshi</dc:creator>
  <cp:lastModifiedBy>User</cp:lastModifiedBy>
  <cp:revision>747</cp:revision>
  <cp:lastPrinted>2019-12-31T12:01:32Z</cp:lastPrinted>
  <dcterms:created xsi:type="dcterms:W3CDTF">2019-11-20T12:28:10Z</dcterms:created>
  <dcterms:modified xsi:type="dcterms:W3CDTF">2021-02-25T10:26:18Z</dcterms:modified>
</cp:coreProperties>
</file>